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56" r:id="rId3"/>
    <p:sldId id="257" r:id="rId4"/>
    <p:sldId id="275" r:id="rId5"/>
    <p:sldId id="269"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
      <p:font typeface="Myriad Pro" panose="020B0503030403020204" pitchFamily="34" charset="0"/>
      <p:regular r:id="rId23"/>
      <p:bold r:id="rId24"/>
      <p:italic r:id="rId25"/>
      <p:boldItalic r:id="rId26"/>
    </p:embeddedFont>
    <p:embeddedFont>
      <p:font typeface="Open Sans" pitchFamily="2" charset="0"/>
      <p:regular r:id="rId27"/>
      <p:bold r:id="rId28"/>
      <p:italic r:id="rId29"/>
      <p:boldItalic r:id="rId30"/>
    </p:embeddedFont>
    <p:embeddedFont>
      <p:font typeface="Open Sans Light" panose="020B030603050402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F1F"/>
    <a:srgbClr val="BF5098"/>
    <a:srgbClr val="53267F"/>
    <a:srgbClr val="90BF49"/>
    <a:srgbClr val="2662AC"/>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635"/>
    <p:restoredTop sz="94759"/>
  </p:normalViewPr>
  <p:slideViewPr>
    <p:cSldViewPr snapToGrid="0">
      <p:cViewPr varScale="1">
        <p:scale>
          <a:sx n="86" d="100"/>
          <a:sy n="86" d="100"/>
        </p:scale>
        <p:origin x="224" y="17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45fd56f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8f45fd56f7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f45fd56f7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f45fd56f7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f45fd56f7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8f45fd56f7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What is Empathy?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when you can understand how someone else is feeling even if you aren’t in the same situation with them. Empathy skills help you predict what others may be feeling based on facial expressions, body language, or what you know about how other people might feel in the same situation.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also about seeing someone else’s perspective, or their side of the story. Sometimes we call this “Putting yourself in someone else’s shoes.”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can be when you feel excited with someone because something good is happening in their life. You can feel sad with someone when something difficult happens. Maybe you feel nervous with them about an upcoming game or performance. These are all ways you feel something along with someone feels, even though the event isn’t happening to you personally. </a:t>
            </a:r>
            <a:endParaRPr/>
          </a:p>
          <a:p>
            <a:pPr marL="0" lvl="0" indent="0" algn="l" rtl="0">
              <a:lnSpc>
                <a:spcPct val="100000"/>
              </a:lnSpc>
              <a:spcBef>
                <a:spcPts val="0"/>
              </a:spcBef>
              <a:spcAft>
                <a:spcPts val="0"/>
              </a:spcAft>
              <a:buSzPts val="1100"/>
              <a:buNone/>
            </a:pPr>
            <a:endParaRPr/>
          </a:p>
        </p:txBody>
      </p:sp>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8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45fd56f7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8f45fd56f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9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45fd56f7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8f45fd56f7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f45fd56f7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8f45fd56f7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f45fd56f7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8f45fd56f7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f45fd56f7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8f45fd56f7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f45fd56f7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8f45fd56f7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0" name="Google Shape;8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1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 name="Rectangle 11">
            <a:extLst>
              <a:ext uri="{FF2B5EF4-FFF2-40B4-BE49-F238E27FC236}">
                <a16:creationId xmlns:a16="http://schemas.microsoft.com/office/drawing/2014/main" id="{B325B8FF-F421-8341-8BCC-DF711F27DF8A}"/>
              </a:ext>
            </a:extLst>
          </p:cNvPr>
          <p:cNvSpPr/>
          <p:nvPr/>
        </p:nvSpPr>
        <p:spPr>
          <a:xfrm>
            <a:off x="0" y="4476584"/>
            <a:ext cx="9144000" cy="6669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Google Shape;132;p25">
            <a:extLst>
              <a:ext uri="{FF2B5EF4-FFF2-40B4-BE49-F238E27FC236}">
                <a16:creationId xmlns:a16="http://schemas.microsoft.com/office/drawing/2014/main" id="{9690B2FA-2C03-F64C-8C67-082F7EF2646D}"/>
              </a:ext>
            </a:extLst>
          </p:cNvPr>
          <p:cNvSpPr txBox="1"/>
          <p:nvPr/>
        </p:nvSpPr>
        <p:spPr>
          <a:xfrm>
            <a:off x="3324225" y="4748026"/>
            <a:ext cx="2495550" cy="17383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4BACC6"/>
              </a:buClr>
              <a:buSzPts val="1400"/>
              <a:buFont typeface="Open Sans"/>
              <a:buNone/>
            </a:pPr>
            <a:r>
              <a:rPr lang="en-US" sz="1200" b="1" i="0" u="none" dirty="0" err="1">
                <a:solidFill>
                  <a:schemeClr val="bg2"/>
                </a:solidFill>
                <a:latin typeface="Montserrat" pitchFamily="2" charset="77"/>
                <a:ea typeface="Open Sans Extrabold"/>
                <a:cs typeface="Open Sans Extrabold"/>
                <a:sym typeface="Open Sans"/>
              </a:rPr>
              <a:t>TalkingTreeBooks.com</a:t>
            </a:r>
            <a:endParaRPr lang="en-US" sz="1200" dirty="0">
              <a:solidFill>
                <a:schemeClr val="bg2"/>
              </a:solidFill>
              <a:latin typeface="Montserrat" pitchFamily="2" charset="77"/>
            </a:endParaRPr>
          </a:p>
        </p:txBody>
      </p:sp>
      <p:sp>
        <p:nvSpPr>
          <p:cNvPr id="14" name="Google Shape;133;p25">
            <a:extLst>
              <a:ext uri="{FF2B5EF4-FFF2-40B4-BE49-F238E27FC236}">
                <a16:creationId xmlns:a16="http://schemas.microsoft.com/office/drawing/2014/main" id="{C9CA5F6B-49F7-084A-A98A-9866DBFA0A37}"/>
              </a:ext>
            </a:extLst>
          </p:cNvPr>
          <p:cNvSpPr txBox="1"/>
          <p:nvPr/>
        </p:nvSpPr>
        <p:spPr>
          <a:xfrm>
            <a:off x="7817456" y="4921857"/>
            <a:ext cx="1326544" cy="1109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US" sz="700" b="0" i="0" u="none" dirty="0">
                <a:solidFill>
                  <a:schemeClr val="bg2"/>
                </a:solidFill>
                <a:latin typeface="Myriad Pro" panose="020B0503030403020204" pitchFamily="34" charset="0"/>
                <a:ea typeface="Open Sans Light"/>
                <a:cs typeface="Open Sans Light"/>
                <a:sym typeface="Open Sans"/>
              </a:rPr>
              <a:t>© 2021, 2023 </a:t>
            </a:r>
            <a:r>
              <a:rPr lang="en-US" sz="700" b="0" i="0" u="none" dirty="0" err="1">
                <a:solidFill>
                  <a:schemeClr val="bg2"/>
                </a:solidFill>
                <a:latin typeface="Myriad Pro" panose="020B0503030403020204" pitchFamily="34" charset="0"/>
                <a:ea typeface="Open Sans Light"/>
                <a:cs typeface="Open Sans Light"/>
                <a:sym typeface="Open Sans"/>
              </a:rPr>
              <a:t>LoveWell</a:t>
            </a:r>
            <a:r>
              <a:rPr lang="en-US" sz="700" b="0" i="0" u="none" dirty="0">
                <a:solidFill>
                  <a:schemeClr val="bg2"/>
                </a:solidFill>
                <a:latin typeface="Myriad Pro" panose="020B0503030403020204" pitchFamily="34" charset="0"/>
                <a:ea typeface="Open Sans Light"/>
                <a:cs typeface="Open Sans Light"/>
                <a:sym typeface="Open Sans"/>
              </a:rPr>
              <a:t> Press</a:t>
            </a:r>
            <a:endParaRPr lang="en-US" dirty="0">
              <a:solidFill>
                <a:schemeClr val="bg2"/>
              </a:solidFill>
              <a:latin typeface="Myriad Pro" panose="020B0503030403020204" pitchFamily="34" charset="0"/>
            </a:endParaRPr>
          </a:p>
        </p:txBody>
      </p:sp>
      <p:pic>
        <p:nvPicPr>
          <p:cNvPr id="3" name="Picture 2" descr="Blue text on a black background&#10;&#10;Description automatically generated">
            <a:extLst>
              <a:ext uri="{FF2B5EF4-FFF2-40B4-BE49-F238E27FC236}">
                <a16:creationId xmlns:a16="http://schemas.microsoft.com/office/drawing/2014/main" id="{F53EB17E-7A6F-19DE-46DC-48750DB0DA76}"/>
              </a:ext>
            </a:extLst>
          </p:cNvPr>
          <p:cNvPicPr>
            <a:picLocks noChangeAspect="1"/>
          </p:cNvPicPr>
          <p:nvPr/>
        </p:nvPicPr>
        <p:blipFill>
          <a:blip r:embed="rId3"/>
          <a:stretch>
            <a:fillRect/>
          </a:stretch>
        </p:blipFill>
        <p:spPr>
          <a:xfrm>
            <a:off x="251179" y="4549254"/>
            <a:ext cx="1894144" cy="521576"/>
          </a:xfrm>
          <a:prstGeom prst="rect">
            <a:avLst/>
          </a:prstGeom>
        </p:spPr>
      </p:pic>
      <p:pic>
        <p:nvPicPr>
          <p:cNvPr id="5" name="Picture 4" descr="A cartoon of a child and a tree&#10;&#10;Description automatically generated">
            <a:extLst>
              <a:ext uri="{FF2B5EF4-FFF2-40B4-BE49-F238E27FC236}">
                <a16:creationId xmlns:a16="http://schemas.microsoft.com/office/drawing/2014/main" id="{4A175EF9-5FA8-DE80-5E37-5E8C6ADBADE1}"/>
              </a:ext>
            </a:extLst>
          </p:cNvPr>
          <p:cNvPicPr>
            <a:picLocks noChangeAspect="1"/>
          </p:cNvPicPr>
          <p:nvPr/>
        </p:nvPicPr>
        <p:blipFill>
          <a:blip r:embed="rId4"/>
          <a:stretch>
            <a:fillRect/>
          </a:stretch>
        </p:blipFill>
        <p:spPr>
          <a:xfrm>
            <a:off x="1789986" y="736675"/>
            <a:ext cx="2373628" cy="2997005"/>
          </a:xfrm>
          <a:prstGeom prst="rect">
            <a:avLst/>
          </a:prstGeom>
        </p:spPr>
      </p:pic>
      <p:sp>
        <p:nvSpPr>
          <p:cNvPr id="7" name="Google Shape;134;p25">
            <a:extLst>
              <a:ext uri="{FF2B5EF4-FFF2-40B4-BE49-F238E27FC236}">
                <a16:creationId xmlns:a16="http://schemas.microsoft.com/office/drawing/2014/main" id="{FCE39F60-E2A6-E5CE-9016-7E3F30D4CD94}"/>
              </a:ext>
            </a:extLst>
          </p:cNvPr>
          <p:cNvSpPr txBox="1"/>
          <p:nvPr/>
        </p:nvSpPr>
        <p:spPr>
          <a:xfrm>
            <a:off x="4399807" y="3029162"/>
            <a:ext cx="4823323" cy="59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0" i="0" u="none" strike="noStrike" cap="none" dirty="0">
                <a:solidFill>
                  <a:srgbClr val="2662AC"/>
                </a:solidFill>
                <a:latin typeface="Arial" panose="020B0604020202020204" pitchFamily="34" charset="0"/>
                <a:ea typeface="Open Sans Light"/>
                <a:cs typeface="Arial" panose="020B0604020202020204" pitchFamily="34" charset="0"/>
                <a:sym typeface="Open Sans"/>
              </a:rPr>
              <a:t>with the characters from </a:t>
            </a:r>
            <a:r>
              <a:rPr lang="en-US" sz="2000" b="0" i="0" u="none" strike="noStrike" cap="none" dirty="0">
                <a:solidFill>
                  <a:srgbClr val="2662AC"/>
                </a:solidFill>
                <a:latin typeface="Arial" panose="020B0604020202020204" pitchFamily="34" charset="0"/>
                <a:ea typeface="Open Sans Light"/>
                <a:cs typeface="Arial" panose="020B0604020202020204" pitchFamily="34" charset="0"/>
                <a:sym typeface="Open Sans"/>
              </a:rPr>
              <a:t>Be Proud</a:t>
            </a:r>
            <a:endParaRPr sz="2000" dirty="0">
              <a:solidFill>
                <a:srgbClr val="2662AC"/>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800" dirty="0">
              <a:solidFill>
                <a:srgbClr val="2662AC"/>
              </a:solidFill>
              <a:latin typeface="Arial" panose="020B0604020202020204" pitchFamily="34" charset="0"/>
              <a:ea typeface="Open Sans Light"/>
              <a:cs typeface="Arial" panose="020B0604020202020204" pitchFamily="34" charset="0"/>
              <a:sym typeface="Open Sans"/>
            </a:endParaRPr>
          </a:p>
        </p:txBody>
      </p:sp>
      <p:sp>
        <p:nvSpPr>
          <p:cNvPr id="8" name="TextBox 7">
            <a:extLst>
              <a:ext uri="{FF2B5EF4-FFF2-40B4-BE49-F238E27FC236}">
                <a16:creationId xmlns:a16="http://schemas.microsoft.com/office/drawing/2014/main" id="{B943F79B-F452-7743-D251-ACCA4EF5A9EF}"/>
              </a:ext>
            </a:extLst>
          </p:cNvPr>
          <p:cNvSpPr txBox="1"/>
          <p:nvPr/>
        </p:nvSpPr>
        <p:spPr>
          <a:xfrm>
            <a:off x="4399807" y="1887852"/>
            <a:ext cx="4564380" cy="584775"/>
          </a:xfrm>
          <a:prstGeom prst="rect">
            <a:avLst/>
          </a:prstGeom>
          <a:noFill/>
        </p:spPr>
        <p:txBody>
          <a:bodyPr wrap="square" rtlCol="0">
            <a:spAutoFit/>
          </a:bodyPr>
          <a:lstStyle/>
          <a:p>
            <a:r>
              <a:rPr lang="en-US" sz="3200" dirty="0">
                <a:solidFill>
                  <a:srgbClr val="2662AC"/>
                </a:solidFill>
                <a:latin typeface="Arial" panose="020B0604020202020204" pitchFamily="34" charset="0"/>
                <a:cs typeface="Arial" panose="020B0604020202020204" pitchFamily="34" charset="0"/>
              </a:rPr>
              <a:t>What is…</a:t>
            </a:r>
          </a:p>
        </p:txBody>
      </p:sp>
      <p:sp>
        <p:nvSpPr>
          <p:cNvPr id="16" name="TextBox 15">
            <a:extLst>
              <a:ext uri="{FF2B5EF4-FFF2-40B4-BE49-F238E27FC236}">
                <a16:creationId xmlns:a16="http://schemas.microsoft.com/office/drawing/2014/main" id="{DB8C2BC5-947E-AF2F-4230-3801656BC5F9}"/>
              </a:ext>
            </a:extLst>
          </p:cNvPr>
          <p:cNvSpPr txBox="1"/>
          <p:nvPr/>
        </p:nvSpPr>
        <p:spPr>
          <a:xfrm>
            <a:off x="4399808" y="2249225"/>
            <a:ext cx="5291787" cy="861774"/>
          </a:xfrm>
          <a:prstGeom prst="rect">
            <a:avLst/>
          </a:prstGeom>
          <a:noFill/>
        </p:spPr>
        <p:txBody>
          <a:bodyPr wrap="square" rtlCol="0">
            <a:spAutoFit/>
          </a:bodyPr>
          <a:lstStyle/>
          <a:p>
            <a:r>
              <a:rPr lang="en-US" sz="5000" b="1" dirty="0">
                <a:solidFill>
                  <a:srgbClr val="2662AC"/>
                </a:solidFill>
                <a:latin typeface="Arial" panose="020B0604020202020204" pitchFamily="34" charset="0"/>
                <a:cs typeface="Arial" panose="020B0604020202020204" pitchFamily="34" charset="0"/>
              </a:rPr>
              <a:t>Empathy?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8" name="Google Shape;140;p26">
            <a:extLst>
              <a:ext uri="{FF2B5EF4-FFF2-40B4-BE49-F238E27FC236}">
                <a16:creationId xmlns:a16="http://schemas.microsoft.com/office/drawing/2014/main" id="{1C3F5F86-AEA6-B64E-8272-00B82A4D141C}"/>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33"/>
          <p:cNvSpPr txBox="1"/>
          <p:nvPr/>
        </p:nvSpPr>
        <p:spPr>
          <a:xfrm>
            <a:off x="4814637" y="1783744"/>
            <a:ext cx="3505200" cy="6226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800" dirty="0">
                <a:solidFill>
                  <a:schemeClr val="accent2"/>
                </a:solidFill>
                <a:sym typeface="Arial"/>
              </a:rPr>
              <a:t>amazed</a:t>
            </a:r>
            <a:endParaRPr dirty="0">
              <a:solidFill>
                <a:schemeClr val="accent2"/>
              </a:solidFill>
            </a:endParaRPr>
          </a:p>
        </p:txBody>
      </p:sp>
      <p:sp>
        <p:nvSpPr>
          <p:cNvPr id="210" name="Google Shape;210;p33"/>
          <p:cNvSpPr txBox="1"/>
          <p:nvPr/>
        </p:nvSpPr>
        <p:spPr>
          <a:xfrm>
            <a:off x="4814637" y="2749279"/>
            <a:ext cx="3505200" cy="62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2D050"/>
              </a:buClr>
              <a:buSzPts val="4800"/>
              <a:buFont typeface="Arial"/>
              <a:buNone/>
            </a:pPr>
            <a:r>
              <a:rPr lang="en" sz="4800" dirty="0">
                <a:solidFill>
                  <a:schemeClr val="accent3"/>
                </a:solidFill>
                <a:sym typeface="Arial"/>
              </a:rPr>
              <a:t>confused</a:t>
            </a:r>
            <a:endParaRPr dirty="0">
              <a:solidFill>
                <a:schemeClr val="accent3"/>
              </a:solidFill>
            </a:endParaRPr>
          </a:p>
        </p:txBody>
      </p:sp>
      <p:sp>
        <p:nvSpPr>
          <p:cNvPr id="211" name="Google Shape;211;p33"/>
          <p:cNvSpPr txBox="1"/>
          <p:nvPr/>
        </p:nvSpPr>
        <p:spPr>
          <a:xfrm>
            <a:off x="4814637" y="3714813"/>
            <a:ext cx="3505200" cy="62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00CC"/>
              </a:buClr>
              <a:buSzPts val="4800"/>
              <a:buFont typeface="Arial"/>
              <a:buNone/>
            </a:pPr>
            <a:r>
              <a:rPr lang="en" sz="4800" dirty="0">
                <a:solidFill>
                  <a:schemeClr val="accent6"/>
                </a:solidFill>
                <a:sym typeface="Arial"/>
              </a:rPr>
              <a:t>surprised</a:t>
            </a:r>
            <a:endParaRPr dirty="0">
              <a:solidFill>
                <a:schemeClr val="accent6"/>
              </a:solidFill>
            </a:endParaRPr>
          </a:p>
        </p:txBody>
      </p:sp>
      <p:pic>
        <p:nvPicPr>
          <p:cNvPr id="212" name="Google Shape;212;p33" descr="illustration02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78977" y="1372400"/>
            <a:ext cx="2495550" cy="3479590"/>
          </a:xfrm>
          <a:prstGeom prst="rect">
            <a:avLst/>
          </a:prstGeom>
          <a:ln/>
        </p:spPr>
        <p:style>
          <a:lnRef idx="3">
            <a:schemeClr val="lt1"/>
          </a:lnRef>
          <a:fillRef idx="1">
            <a:schemeClr val="accent1"/>
          </a:fillRef>
          <a:effectRef idx="1">
            <a:schemeClr val="accent1"/>
          </a:effectRef>
          <a:fontRef idx="minor">
            <a:schemeClr val="lt1"/>
          </a:fontRef>
        </p:style>
      </p:pic>
      <p:sp>
        <p:nvSpPr>
          <p:cNvPr id="214" name="Google Shape;214;p33"/>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 calcmode="lin" valueType="num">
                                      <p:cBhvr additive="base">
                                        <p:cTn id="12" dur="500"/>
                                        <p:tgtEl>
                                          <p:spTgt spid="21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additive="base">
                                        <p:cTn id="17"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10" name="Google Shape;140;p26">
            <a:extLst>
              <a:ext uri="{FF2B5EF4-FFF2-40B4-BE49-F238E27FC236}">
                <a16:creationId xmlns:a16="http://schemas.microsoft.com/office/drawing/2014/main" id="{F53D9592-7533-5543-86DF-AF1161418903}"/>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0" name="Google Shape;220;p34"/>
          <p:cNvSpPr txBox="1">
            <a:spLocks noGrp="1"/>
          </p:cNvSpPr>
          <p:nvPr>
            <p:ph type="title"/>
          </p:nvPr>
        </p:nvSpPr>
        <p:spPr>
          <a:xfrm>
            <a:off x="457200" y="192881"/>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What is empathy?</a:t>
            </a:r>
            <a:endParaRPr dirty="0"/>
          </a:p>
        </p:txBody>
      </p:sp>
      <p:pic>
        <p:nvPicPr>
          <p:cNvPr id="222" name="Google Shape;222;p34" descr="illustration04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5342" y="1412914"/>
            <a:ext cx="1054664" cy="1057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3" name="Google Shape;223;p34" descr="illustration03_final.gif"/>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5179" y="2682496"/>
            <a:ext cx="1376399" cy="1259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4" name="Google Shape;224;p34" descr="illustration06_final.gif"/>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90006" y="3536623"/>
            <a:ext cx="1167870" cy="125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 name="Google Shape;225;p34" descr="illustration05_final.gif"/>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65174" y="2682496"/>
            <a:ext cx="1438730" cy="1331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6" name="Google Shape;226;p34" descr="illustration02_final.gif"/>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81206" y="1473918"/>
            <a:ext cx="1376400" cy="1232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Google Shape;142;p26">
            <a:extLst>
              <a:ext uri="{FF2B5EF4-FFF2-40B4-BE49-F238E27FC236}">
                <a16:creationId xmlns:a16="http://schemas.microsoft.com/office/drawing/2014/main" id="{097CB936-1C54-E041-AA2F-706034F7FE3F}"/>
              </a:ext>
            </a:extLst>
          </p:cNvPr>
          <p:cNvSpPr txBox="1">
            <a:spLocks noGrp="1"/>
          </p:cNvSpPr>
          <p:nvPr>
            <p:ph type="body" idx="1"/>
          </p:nvPr>
        </p:nvSpPr>
        <p:spPr>
          <a:xfrm>
            <a:off x="4243588" y="1668925"/>
            <a:ext cx="4338911" cy="2937300"/>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0"/>
              </a:spcAft>
              <a:buClr>
                <a:schemeClr val="accent1"/>
              </a:buClr>
              <a:buSzPts val="2500"/>
              <a:buChar char="•"/>
            </a:pPr>
            <a:r>
              <a:rPr lang="en" sz="2500" dirty="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Empathy means being able to understand how someone else is feeling. </a:t>
            </a:r>
            <a:endParaRPr sz="2500" dirty="0">
              <a:solidFill>
                <a:schemeClr val="bg2">
                  <a:lumMod val="60000"/>
                  <a:lumOff val="40000"/>
                </a:schemeClr>
              </a:solidFill>
              <a:latin typeface="Arial" panose="020B0604020202020204" pitchFamily="34" charset="0"/>
              <a:cs typeface="Arial" panose="020B0604020202020204" pitchFamily="34" charset="0"/>
            </a:endParaRPr>
          </a:p>
          <a:p>
            <a:pPr marL="342900" lvl="0" indent="-139700" algn="l" rtl="0">
              <a:spcBef>
                <a:spcPts val="640"/>
              </a:spcBef>
              <a:spcAft>
                <a:spcPts val="0"/>
              </a:spcAft>
              <a:buClr>
                <a:schemeClr val="accent1"/>
              </a:buClr>
              <a:buSzPts val="3200"/>
              <a:buNone/>
            </a:pPr>
            <a:endParaRPr sz="2500" dirty="0">
              <a:solidFill>
                <a:schemeClr val="accent1"/>
              </a:solidFill>
              <a:latin typeface="Arial" panose="020B0604020202020204" pitchFamily="34" charset="0"/>
              <a:ea typeface="Open Sans Light"/>
              <a:cs typeface="Arial" panose="020B0604020202020204" pitchFamily="34" charset="0"/>
              <a:sym typeface="Open Sans"/>
            </a:endParaRPr>
          </a:p>
          <a:p>
            <a:pPr marL="342900" lvl="0" indent="-323850">
              <a:spcBef>
                <a:spcPts val="0"/>
              </a:spcBef>
              <a:buClr>
                <a:schemeClr val="accent1"/>
              </a:buClr>
              <a:buSzPts val="2700"/>
            </a:pPr>
            <a:r>
              <a:rPr lang="en" sz="2400" dirty="0">
                <a:solidFill>
                  <a:schemeClr val="accent1"/>
                </a:solidFill>
                <a:latin typeface="Arial" panose="020B0604020202020204" pitchFamily="34" charset="0"/>
                <a:ea typeface="Open Sans Light"/>
                <a:cs typeface="Arial" panose="020B0604020202020204" pitchFamily="34" charset="0"/>
                <a:sym typeface="Open Sans"/>
              </a:rPr>
              <a:t>Look for cues in faces and bodies that tell you how someone is feeling.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2339163" y="1734524"/>
            <a:ext cx="6257438" cy="1182119"/>
          </a:xfrm>
          <a:prstGeom prst="rect">
            <a:avLst/>
          </a:prstGeom>
          <a:noFill/>
          <a:ln>
            <a:noFill/>
          </a:ln>
        </p:spPr>
        <p:txBody>
          <a:bodyPr spcFirstLastPara="1" wrap="square" lIns="91425" tIns="45700" rIns="91425" bIns="45700" anchor="t" anchorCtr="0">
            <a:noAutofit/>
          </a:bodyPr>
          <a:lstStyle/>
          <a:p>
            <a:pPr marL="44450" lvl="0" indent="0" algn="ctr" rtl="0">
              <a:lnSpc>
                <a:spcPct val="100000"/>
              </a:lnSpc>
              <a:spcBef>
                <a:spcPts val="0"/>
              </a:spcBef>
              <a:spcAft>
                <a:spcPts val="0"/>
              </a:spcAft>
              <a:buClr>
                <a:schemeClr val="accent5"/>
              </a:buClr>
              <a:buSzPts val="2500"/>
              <a:buNone/>
            </a:pPr>
            <a:r>
              <a:rPr lang="en" sz="2500" dirty="0">
                <a:solidFill>
                  <a:schemeClr val="bg2"/>
                </a:solidFill>
                <a:latin typeface="Arial"/>
                <a:ea typeface="Arial"/>
                <a:cs typeface="Arial"/>
                <a:sym typeface="Arial"/>
              </a:rPr>
              <a:t>Empathy means being able understand how someone else is feeling. </a:t>
            </a:r>
            <a:endParaRPr sz="2100" dirty="0">
              <a:solidFill>
                <a:schemeClr val="bg2"/>
              </a:solidFill>
              <a:latin typeface="Arial"/>
              <a:ea typeface="Arial"/>
              <a:cs typeface="Arial"/>
              <a:sym typeface="Arial"/>
            </a:endParaRPr>
          </a:p>
        </p:txBody>
      </p:sp>
      <p:sp>
        <p:nvSpPr>
          <p:cNvPr id="142" name="Google Shape;142;p26"/>
          <p:cNvSpPr txBox="1"/>
          <p:nvPr/>
        </p:nvSpPr>
        <p:spPr>
          <a:xfrm>
            <a:off x="2429362" y="2946885"/>
            <a:ext cx="6257438" cy="1990637"/>
          </a:xfrm>
          <a:prstGeom prst="rect">
            <a:avLst/>
          </a:prstGeom>
          <a:noFill/>
          <a:ln>
            <a:noFill/>
          </a:ln>
        </p:spPr>
        <p:txBody>
          <a:bodyPr spcFirstLastPara="1" wrap="square" lIns="91425" tIns="45700" rIns="91425" bIns="45700" anchor="t" anchorCtr="0">
            <a:noAutofit/>
          </a:bodyPr>
          <a:lstStyle/>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We may feel happy, sad</a:t>
            </a:r>
            <a:r>
              <a:rPr lang="en" sz="2100" b="0" i="0" u="none" strike="noStrike" cap="none">
                <a:solidFill>
                  <a:schemeClr val="accent6"/>
                </a:solidFill>
                <a:sym typeface="Arial"/>
              </a:rPr>
              <a:t>, or upset </a:t>
            </a:r>
            <a:r>
              <a:rPr lang="en" sz="2100" b="0" i="0" u="none" strike="noStrike" cap="none" dirty="0">
                <a:solidFill>
                  <a:schemeClr val="accent6"/>
                </a:solidFill>
                <a:sym typeface="Arial"/>
              </a:rPr>
              <a:t>with someone else</a:t>
            </a:r>
            <a:endParaRPr dirty="0">
              <a:solidFill>
                <a:schemeClr val="accent6"/>
              </a:solidFill>
            </a:endParaRPr>
          </a:p>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You can “put yourself in someone else’s shoes” or s</a:t>
            </a:r>
            <a:r>
              <a:rPr lang="en" sz="2100" b="0" i="0" u="none" strike="noStrike" cap="none" dirty="0">
                <a:solidFill>
                  <a:schemeClr val="accent6"/>
                </a:solidFill>
                <a:latin typeface="Arial"/>
                <a:ea typeface="Arial"/>
                <a:cs typeface="Arial"/>
                <a:sym typeface="Arial"/>
              </a:rPr>
              <a:t>ee someone else’s side</a:t>
            </a:r>
            <a:endParaRPr sz="2100" b="0" i="0" u="none" strike="noStrike" cap="none" dirty="0">
              <a:solidFill>
                <a:schemeClr val="accent6"/>
              </a:solidFill>
              <a:latin typeface="Arial"/>
              <a:ea typeface="Arial"/>
              <a:cs typeface="Arial"/>
              <a:sym typeface="Arial"/>
            </a:endParaRPr>
          </a:p>
        </p:txBody>
      </p:sp>
      <p:sp>
        <p:nvSpPr>
          <p:cNvPr id="143" name="Google Shape;143;p26"/>
          <p:cNvSpPr/>
          <p:nvPr/>
        </p:nvSpPr>
        <p:spPr>
          <a:xfrm>
            <a:off x="0" y="-30191"/>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chemeClr val="lt1"/>
                </a:solidFill>
                <a:latin typeface="Arial"/>
                <a:ea typeface="Arial"/>
                <a:cs typeface="Arial"/>
                <a:sym typeface="Arial"/>
              </a:rPr>
              <a:t>What is empathy?</a:t>
            </a:r>
            <a:endParaRPr/>
          </a:p>
        </p:txBody>
      </p:sp>
      <p:pic>
        <p:nvPicPr>
          <p:cNvPr id="2" name="Picture 1" descr="A yellow tree with leaves&#10;&#10;Description automatically generated">
            <a:extLst>
              <a:ext uri="{FF2B5EF4-FFF2-40B4-BE49-F238E27FC236}">
                <a16:creationId xmlns:a16="http://schemas.microsoft.com/office/drawing/2014/main" id="{D520B2A6-2DCE-EFBE-13DA-E2E5BC4A1D04}"/>
              </a:ext>
            </a:extLst>
          </p:cNvPr>
          <p:cNvPicPr>
            <a:picLocks noChangeAspect="1"/>
          </p:cNvPicPr>
          <p:nvPr/>
        </p:nvPicPr>
        <p:blipFill>
          <a:blip r:embed="rId3"/>
          <a:stretch>
            <a:fillRect/>
          </a:stretch>
        </p:blipFill>
        <p:spPr>
          <a:xfrm>
            <a:off x="1714777" y="2491871"/>
            <a:ext cx="1073843" cy="932187"/>
          </a:xfrm>
          <a:prstGeom prst="rect">
            <a:avLst/>
          </a:prstGeom>
        </p:spPr>
      </p:pic>
      <p:pic>
        <p:nvPicPr>
          <p:cNvPr id="3" name="Picture 2" descr="A green tree with black background&#10;&#10;Description automatically generated">
            <a:extLst>
              <a:ext uri="{FF2B5EF4-FFF2-40B4-BE49-F238E27FC236}">
                <a16:creationId xmlns:a16="http://schemas.microsoft.com/office/drawing/2014/main" id="{19A2B935-74EE-766D-E28D-00678D713B22}"/>
              </a:ext>
            </a:extLst>
          </p:cNvPr>
          <p:cNvPicPr>
            <a:picLocks noChangeAspect="1"/>
          </p:cNvPicPr>
          <p:nvPr/>
        </p:nvPicPr>
        <p:blipFill>
          <a:blip r:embed="rId4"/>
          <a:stretch>
            <a:fillRect/>
          </a:stretch>
        </p:blipFill>
        <p:spPr>
          <a:xfrm>
            <a:off x="235960" y="1810534"/>
            <a:ext cx="1216867" cy="2418266"/>
          </a:xfrm>
          <a:prstGeom prst="rect">
            <a:avLst/>
          </a:prstGeom>
        </p:spPr>
      </p:pic>
      <p:pic>
        <p:nvPicPr>
          <p:cNvPr id="4" name="Picture 3" descr="A tree with green leaves&#10;&#10;Description automatically generated">
            <a:extLst>
              <a:ext uri="{FF2B5EF4-FFF2-40B4-BE49-F238E27FC236}">
                <a16:creationId xmlns:a16="http://schemas.microsoft.com/office/drawing/2014/main" id="{8F7241B9-0E1E-0A9A-4A24-068FA5818221}"/>
              </a:ext>
            </a:extLst>
          </p:cNvPr>
          <p:cNvPicPr>
            <a:picLocks noChangeAspect="1"/>
          </p:cNvPicPr>
          <p:nvPr/>
        </p:nvPicPr>
        <p:blipFill>
          <a:blip r:embed="rId5"/>
          <a:stretch>
            <a:fillRect/>
          </a:stretch>
        </p:blipFill>
        <p:spPr>
          <a:xfrm>
            <a:off x="1421291" y="3348806"/>
            <a:ext cx="789632" cy="560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Google Shape;140;p26">
            <a:extLst>
              <a:ext uri="{FF2B5EF4-FFF2-40B4-BE49-F238E27FC236}">
                <a16:creationId xmlns:a16="http://schemas.microsoft.com/office/drawing/2014/main" id="{FA4FE32A-CA23-D441-B54B-473C261CD336}"/>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Why is empathy important?</a:t>
            </a:r>
            <a:endParaRPr dirty="0"/>
          </a:p>
        </p:txBody>
      </p:sp>
      <p:sp>
        <p:nvSpPr>
          <p:cNvPr id="142" name="Google Shape;142;p26"/>
          <p:cNvSpPr txBox="1">
            <a:spLocks noGrp="1"/>
          </p:cNvSpPr>
          <p:nvPr>
            <p:ph type="body" idx="1"/>
          </p:nvPr>
        </p:nvSpPr>
        <p:spPr>
          <a:xfrm>
            <a:off x="457201" y="1897167"/>
            <a:ext cx="4805280" cy="2709058"/>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It helps us have healthy relationships</a:t>
            </a:r>
          </a:p>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Empathy helps us know how our actions impact others</a:t>
            </a:r>
          </a:p>
          <a:p>
            <a:pPr marL="342900" indent="-298450">
              <a:spcBef>
                <a:spcPts val="0"/>
              </a:spcBef>
              <a:spcAft>
                <a:spcPts val="1200"/>
              </a:spcAft>
              <a:buClr>
                <a:schemeClr val="bg2"/>
              </a:buClr>
              <a:buSzPts val="2500"/>
            </a:pPr>
            <a:r>
              <a:rPr lang="en-US" sz="2400" dirty="0">
                <a:solidFill>
                  <a:schemeClr val="accent6"/>
                </a:solidFill>
                <a:latin typeface="Arial" panose="020B0604020202020204" pitchFamily="34" charset="0"/>
                <a:cs typeface="Arial" panose="020B0604020202020204" pitchFamily="34" charset="0"/>
              </a:rPr>
              <a:t>It helps us understand different views and experiences</a:t>
            </a:r>
          </a:p>
          <a:p>
            <a:pPr marL="342900" lvl="0" indent="-298450" algn="l" rtl="0">
              <a:spcBef>
                <a:spcPts val="0"/>
              </a:spcBef>
              <a:spcAft>
                <a:spcPts val="1200"/>
              </a:spcAft>
              <a:buClr>
                <a:schemeClr val="accent5"/>
              </a:buClr>
              <a:buSzPts val="2500"/>
              <a:buChar char="•"/>
            </a:pPr>
            <a:endParaRPr sz="2400" dirty="0">
              <a:solidFill>
                <a:schemeClr val="accent5"/>
              </a:solidFill>
            </a:endParaRPr>
          </a:p>
        </p:txBody>
      </p:sp>
      <p:sp>
        <p:nvSpPr>
          <p:cNvPr id="2" name="Teardrop 1">
            <a:extLst>
              <a:ext uri="{FF2B5EF4-FFF2-40B4-BE49-F238E27FC236}">
                <a16:creationId xmlns:a16="http://schemas.microsoft.com/office/drawing/2014/main" id="{23219B15-F9C1-B178-A40B-482D97B71F09}"/>
              </a:ext>
            </a:extLst>
          </p:cNvPr>
          <p:cNvSpPr/>
          <p:nvPr/>
        </p:nvSpPr>
        <p:spPr>
          <a:xfrm>
            <a:off x="5112759" y="1463278"/>
            <a:ext cx="2220026" cy="1899872"/>
          </a:xfrm>
          <a:prstGeom prst="teardrop">
            <a:avLst>
              <a:gd name="adj" fmla="val 1054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You just don’t understand!</a:t>
            </a:r>
          </a:p>
        </p:txBody>
      </p:sp>
      <p:sp>
        <p:nvSpPr>
          <p:cNvPr id="6" name="Teardrop 5">
            <a:extLst>
              <a:ext uri="{FF2B5EF4-FFF2-40B4-BE49-F238E27FC236}">
                <a16:creationId xmlns:a16="http://schemas.microsoft.com/office/drawing/2014/main" id="{F52025C2-6C09-D2A4-6AFF-6D780E1C95D1}"/>
              </a:ext>
            </a:extLst>
          </p:cNvPr>
          <p:cNvSpPr/>
          <p:nvPr/>
        </p:nvSpPr>
        <p:spPr>
          <a:xfrm>
            <a:off x="6616496" y="3046442"/>
            <a:ext cx="2070304" cy="1771742"/>
          </a:xfrm>
          <a:prstGeom prst="teardrop">
            <a:avLst>
              <a:gd name="adj" fmla="val 105459"/>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That was mean.</a:t>
            </a:r>
          </a:p>
        </p:txBody>
      </p:sp>
    </p:spTree>
    <p:extLst>
      <p:ext uri="{BB962C8B-B14F-4D97-AF65-F5344CB8AC3E}">
        <p14:creationId xmlns:p14="http://schemas.microsoft.com/office/powerpoint/2010/main" val="191958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 name="Google Shape;140;p26">
            <a:extLst>
              <a:ext uri="{FF2B5EF4-FFF2-40B4-BE49-F238E27FC236}">
                <a16:creationId xmlns:a16="http://schemas.microsoft.com/office/drawing/2014/main" id="{3AF9B502-1125-AF4A-BEBC-3D0EA5A0A042}"/>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lvl="0"/>
            <a:r>
              <a:rPr lang="en" sz="4000" dirty="0">
                <a:solidFill>
                  <a:schemeClr val="lt1"/>
                </a:solidFill>
                <a:latin typeface="Arial"/>
                <a:ea typeface="Arial"/>
                <a:cs typeface="Arial"/>
                <a:sym typeface="Arial"/>
              </a:rPr>
              <a:t>How do you build empathy?</a:t>
            </a:r>
            <a:endParaRPr sz="3800" dirty="0"/>
          </a:p>
        </p:txBody>
      </p:sp>
      <p:sp>
        <p:nvSpPr>
          <p:cNvPr id="150" name="Google Shape;150;p27"/>
          <p:cNvSpPr txBox="1">
            <a:spLocks noGrp="1"/>
          </p:cNvSpPr>
          <p:nvPr>
            <p:ph type="body" idx="1"/>
          </p:nvPr>
        </p:nvSpPr>
        <p:spPr>
          <a:xfrm>
            <a:off x="4793644" y="2339384"/>
            <a:ext cx="1390959" cy="22110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Happy</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Sad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Confused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Excited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Worried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Hurt</a:t>
            </a:r>
          </a:p>
          <a:p>
            <a:pPr marL="0" lvl="0" indent="0" algn="l" rtl="0">
              <a:spcBef>
                <a:spcPts val="520"/>
              </a:spcBef>
              <a:spcAft>
                <a:spcPts val="0"/>
              </a:spcAft>
              <a:buClr>
                <a:schemeClr val="accent5"/>
              </a:buClr>
              <a:buSzPts val="2600"/>
              <a:buNone/>
            </a:pPr>
            <a:endParaRPr sz="2000" dirty="0">
              <a:solidFill>
                <a:schemeClr val="accent2"/>
              </a:solidFill>
            </a:endParaRPr>
          </a:p>
          <a:p>
            <a:pPr marL="165100" indent="0">
              <a:spcBef>
                <a:spcPts val="520"/>
              </a:spcBef>
              <a:buSzPts val="2600"/>
              <a:buNone/>
            </a:pPr>
            <a:endParaRPr sz="2000" dirty="0">
              <a:solidFill>
                <a:schemeClr val="accent2"/>
              </a:solidFill>
              <a:latin typeface="Open Sans Light"/>
              <a:ea typeface="Open Sans Light"/>
              <a:cs typeface="Open Sans Light"/>
              <a:sym typeface="Open Sans"/>
            </a:endParaRPr>
          </a:p>
        </p:txBody>
      </p:sp>
      <p:sp>
        <p:nvSpPr>
          <p:cNvPr id="151" name="Google Shape;151;p27"/>
          <p:cNvSpPr txBox="1"/>
          <p:nvPr/>
        </p:nvSpPr>
        <p:spPr>
          <a:xfrm>
            <a:off x="6573961" y="2360142"/>
            <a:ext cx="1614886" cy="216949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Tired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Surprised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Angry</a:t>
            </a: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Joyful</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ea typeface="Open Sans Light"/>
                <a:cs typeface="Arial" panose="020B0604020202020204" pitchFamily="34" charset="0"/>
                <a:sym typeface="Open Sans"/>
              </a:rPr>
              <a:t>Frustrated</a:t>
            </a: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cs typeface="Arial" panose="020B0604020202020204" pitchFamily="34" charset="0"/>
                <a:sym typeface="Open Sans"/>
              </a:rPr>
              <a:t>Bored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endParaRPr sz="2000" dirty="0">
              <a:solidFill>
                <a:schemeClr val="accent2"/>
              </a:solidFill>
            </a:endParaRPr>
          </a:p>
        </p:txBody>
      </p:sp>
      <p:sp>
        <p:nvSpPr>
          <p:cNvPr id="11" name="Google Shape;142;p26">
            <a:extLst>
              <a:ext uri="{FF2B5EF4-FFF2-40B4-BE49-F238E27FC236}">
                <a16:creationId xmlns:a16="http://schemas.microsoft.com/office/drawing/2014/main" id="{E2F4E76C-EA1A-9447-AEE8-90F1918FEA53}"/>
              </a:ext>
            </a:extLst>
          </p:cNvPr>
          <p:cNvSpPr txBox="1">
            <a:spLocks/>
          </p:cNvSpPr>
          <p:nvPr/>
        </p:nvSpPr>
        <p:spPr>
          <a:xfrm>
            <a:off x="658369" y="1486896"/>
            <a:ext cx="7530478" cy="8524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4450" indent="0" algn="ctr">
              <a:spcBef>
                <a:spcPts val="0"/>
              </a:spcBef>
              <a:spcAft>
                <a:spcPts val="600"/>
              </a:spcAft>
              <a:buClr>
                <a:schemeClr val="accent5"/>
              </a:buClr>
              <a:buSzPts val="2500"/>
              <a:buNone/>
            </a:pPr>
            <a:r>
              <a:rPr lang="en-US" sz="2400" dirty="0">
                <a:solidFill>
                  <a:schemeClr val="accent1"/>
                </a:solidFill>
                <a:latin typeface="Arial" panose="020B0604020202020204" pitchFamily="34" charset="0"/>
                <a:cs typeface="Arial" panose="020B0604020202020204" pitchFamily="34" charset="0"/>
              </a:rPr>
              <a:t>Look for cues that help you identify emotions.</a:t>
            </a:r>
          </a:p>
          <a:p>
            <a:pPr marL="44450" indent="0" algn="ctr">
              <a:spcBef>
                <a:spcPts val="0"/>
              </a:spcBef>
              <a:buClr>
                <a:schemeClr val="accent5"/>
              </a:buClr>
              <a:buSzPts val="2500"/>
              <a:buNone/>
            </a:pPr>
            <a:endParaRPr lang="en-US" sz="2400" dirty="0">
              <a:solidFill>
                <a:schemeClr val="bg2"/>
              </a:solidFill>
              <a:latin typeface="Arial" panose="020B0604020202020204" pitchFamily="34" charset="0"/>
              <a:cs typeface="Arial" panose="020B060402020202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071E57BA-CCBD-0647-B283-B273173A3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11" y="2031312"/>
            <a:ext cx="1192960" cy="1257300"/>
          </a:xfrm>
          <a:prstGeom prst="rect">
            <a:avLst/>
          </a:prstGeom>
        </p:spPr>
      </p:pic>
      <p:pic>
        <p:nvPicPr>
          <p:cNvPr id="5" name="Picture 4" descr="Icon&#10;&#10;Description automatically generated">
            <a:extLst>
              <a:ext uri="{FF2B5EF4-FFF2-40B4-BE49-F238E27FC236}">
                <a16:creationId xmlns:a16="http://schemas.microsoft.com/office/drawing/2014/main" id="{30298B3E-65F3-1047-B41B-1867C62B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3601" y="3665849"/>
            <a:ext cx="1233138" cy="129964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34E1FB31-4E55-A249-936A-C81CDFC1A0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6552" y="2296055"/>
            <a:ext cx="1176396" cy="123984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458A576B-EDA2-A444-B38A-624F25DF11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7344" y="2934862"/>
            <a:ext cx="1151699" cy="1213813"/>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E8CD7CA1-D96A-6C4B-9973-037CE862C4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567" y="3380709"/>
            <a:ext cx="1233139" cy="1299645"/>
          </a:xfrm>
          <a:prstGeom prst="rect">
            <a:avLst/>
          </a:prstGeom>
        </p:spPr>
      </p:pic>
    </p:spTree>
    <p:extLst>
      <p:ext uri="{BB962C8B-B14F-4D97-AF65-F5344CB8AC3E}">
        <p14:creationId xmlns:p14="http://schemas.microsoft.com/office/powerpoint/2010/main" val="415924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8" name="Google Shape;140;p26">
            <a:extLst>
              <a:ext uri="{FF2B5EF4-FFF2-40B4-BE49-F238E27FC236}">
                <a16:creationId xmlns:a16="http://schemas.microsoft.com/office/drawing/2014/main" id="{2BBCBC73-FFC2-1248-8C38-C099C4C4C579}"/>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28"/>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
        <p:nvSpPr>
          <p:cNvPr id="163" name="Google Shape;163;p28"/>
          <p:cNvSpPr txBox="1"/>
          <p:nvPr/>
        </p:nvSpPr>
        <p:spPr>
          <a:xfrm>
            <a:off x="4723537" y="2164186"/>
            <a:ext cx="3505200" cy="62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800" dirty="0">
                <a:solidFill>
                  <a:schemeClr val="accent2"/>
                </a:solidFill>
              </a:rPr>
              <a:t>c</a:t>
            </a:r>
            <a:r>
              <a:rPr lang="en" sz="4800" dirty="0">
                <a:solidFill>
                  <a:schemeClr val="accent2"/>
                </a:solidFill>
                <a:sym typeface="Arial"/>
              </a:rPr>
              <a:t>onfused</a:t>
            </a:r>
            <a:endParaRPr dirty="0">
              <a:solidFill>
                <a:schemeClr val="accent2"/>
              </a:solidFill>
            </a:endParaRPr>
          </a:p>
        </p:txBody>
      </p:sp>
      <p:sp>
        <p:nvSpPr>
          <p:cNvPr id="164" name="Google Shape;164;p28"/>
          <p:cNvSpPr txBox="1"/>
          <p:nvPr/>
        </p:nvSpPr>
        <p:spPr>
          <a:xfrm>
            <a:off x="5256211" y="2929380"/>
            <a:ext cx="2439852" cy="62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2D050"/>
              </a:buClr>
              <a:buSzPts val="4800"/>
              <a:buFont typeface="Arial"/>
              <a:buNone/>
            </a:pPr>
            <a:r>
              <a:rPr lang="en" sz="4800" dirty="0">
                <a:solidFill>
                  <a:schemeClr val="accent3"/>
                </a:solidFill>
                <a:sym typeface="Arial"/>
              </a:rPr>
              <a:t>worried</a:t>
            </a:r>
            <a:endParaRPr dirty="0">
              <a:solidFill>
                <a:schemeClr val="accent3"/>
              </a:solidFill>
            </a:endParaRPr>
          </a:p>
        </p:txBody>
      </p:sp>
      <p:sp>
        <p:nvSpPr>
          <p:cNvPr id="165" name="Google Shape;165;p28"/>
          <p:cNvSpPr txBox="1"/>
          <p:nvPr/>
        </p:nvSpPr>
        <p:spPr>
          <a:xfrm>
            <a:off x="4723537" y="3694574"/>
            <a:ext cx="3505200" cy="62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00CC"/>
              </a:buClr>
              <a:buSzPts val="4800"/>
              <a:buFont typeface="Arial"/>
              <a:buNone/>
            </a:pPr>
            <a:r>
              <a:rPr lang="en" sz="4800" dirty="0">
                <a:solidFill>
                  <a:schemeClr val="accent6"/>
                </a:solidFill>
                <a:sym typeface="Arial"/>
              </a:rPr>
              <a:t>surprised</a:t>
            </a:r>
            <a:endParaRPr dirty="0">
              <a:solidFill>
                <a:schemeClr val="accent6"/>
              </a:solidFill>
            </a:endParaRPr>
          </a:p>
        </p:txBody>
      </p:sp>
      <p:pic>
        <p:nvPicPr>
          <p:cNvPr id="166" name="Google Shape;166;p28" descr="illustration04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60575" y="1382514"/>
            <a:ext cx="1820750" cy="3565975"/>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500"/>
                                        <p:tgtEl>
                                          <p:spTgt spid="16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7" name="Google Shape;140;p26">
            <a:extLst>
              <a:ext uri="{FF2B5EF4-FFF2-40B4-BE49-F238E27FC236}">
                <a16:creationId xmlns:a16="http://schemas.microsoft.com/office/drawing/2014/main" id="{61806AF0-C195-D442-91ED-9733E42DAF1C}"/>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29"/>
          <p:cNvSpPr txBox="1"/>
          <p:nvPr/>
        </p:nvSpPr>
        <p:spPr>
          <a:xfrm>
            <a:off x="4576011" y="2260401"/>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1"/>
                </a:solidFill>
                <a:sym typeface="Arial"/>
              </a:rPr>
              <a:t>excited</a:t>
            </a:r>
            <a:endParaRPr dirty="0">
              <a:solidFill>
                <a:schemeClr val="accent1"/>
              </a:solidFill>
            </a:endParaRPr>
          </a:p>
        </p:txBody>
      </p:sp>
      <p:sp>
        <p:nvSpPr>
          <p:cNvPr id="172" name="Google Shape;172;p29"/>
          <p:cNvSpPr txBox="1"/>
          <p:nvPr/>
        </p:nvSpPr>
        <p:spPr>
          <a:xfrm>
            <a:off x="6096000" y="3142980"/>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5"/>
                </a:solidFill>
                <a:sym typeface="Arial"/>
              </a:rPr>
              <a:t>happy</a:t>
            </a:r>
            <a:endParaRPr dirty="0">
              <a:solidFill>
                <a:schemeClr val="accent5"/>
              </a:solidFill>
            </a:endParaRPr>
          </a:p>
        </p:txBody>
      </p:sp>
      <p:pic>
        <p:nvPicPr>
          <p:cNvPr id="173" name="Google Shape;173;p29" descr="illustration08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29272" y="1545934"/>
            <a:ext cx="2015845" cy="3360173"/>
          </a:xfrm>
          <a:prstGeom prst="rect">
            <a:avLst/>
          </a:prstGeom>
          <a:ln/>
        </p:spPr>
        <p:style>
          <a:lnRef idx="3">
            <a:schemeClr val="lt1"/>
          </a:lnRef>
          <a:fillRef idx="1">
            <a:schemeClr val="accent1"/>
          </a:fillRef>
          <a:effectRef idx="1">
            <a:schemeClr val="accent1"/>
          </a:effectRef>
          <a:fontRef idx="minor">
            <a:schemeClr val="lt1"/>
          </a:fontRef>
        </p:style>
      </p:pic>
      <p:sp>
        <p:nvSpPr>
          <p:cNvPr id="175" name="Google Shape;175;p29"/>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 calcmode="lin" valueType="num">
                                      <p:cBhvr additive="base">
                                        <p:cTn id="12" dur="500"/>
                                        <p:tgtEl>
                                          <p:spTgt spid="1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8" name="Google Shape;140;p26">
            <a:extLst>
              <a:ext uri="{FF2B5EF4-FFF2-40B4-BE49-F238E27FC236}">
                <a16:creationId xmlns:a16="http://schemas.microsoft.com/office/drawing/2014/main" id="{7AF43698-62F1-9E4F-BAB5-86DE6C1CB656}"/>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30"/>
          <p:cNvSpPr txBox="1"/>
          <p:nvPr/>
        </p:nvSpPr>
        <p:spPr>
          <a:xfrm>
            <a:off x="4572007" y="2099277"/>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2"/>
                </a:solidFill>
              </a:rPr>
              <a:t>s</a:t>
            </a:r>
            <a:r>
              <a:rPr lang="en" sz="4800" dirty="0">
                <a:solidFill>
                  <a:schemeClr val="accent2"/>
                </a:solidFill>
                <a:sym typeface="Arial"/>
              </a:rPr>
              <a:t>ad</a:t>
            </a:r>
            <a:endParaRPr dirty="0">
              <a:solidFill>
                <a:schemeClr val="accent2"/>
              </a:solidFill>
            </a:endParaRPr>
          </a:p>
        </p:txBody>
      </p:sp>
      <p:sp>
        <p:nvSpPr>
          <p:cNvPr id="181" name="Google Shape;181;p30"/>
          <p:cNvSpPr txBox="1"/>
          <p:nvPr/>
        </p:nvSpPr>
        <p:spPr>
          <a:xfrm>
            <a:off x="5638800" y="2833098"/>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lonely</a:t>
            </a:r>
            <a:endParaRPr dirty="0">
              <a:solidFill>
                <a:schemeClr val="accent3"/>
              </a:solidFill>
            </a:endParaRPr>
          </a:p>
        </p:txBody>
      </p:sp>
      <p:sp>
        <p:nvSpPr>
          <p:cNvPr id="182" name="Google Shape;182;p30"/>
          <p:cNvSpPr txBox="1"/>
          <p:nvPr/>
        </p:nvSpPr>
        <p:spPr>
          <a:xfrm>
            <a:off x="4572000" y="3697300"/>
            <a:ext cx="38076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6"/>
                </a:solidFill>
                <a:sym typeface="Arial"/>
              </a:rPr>
              <a:t>disappointed</a:t>
            </a:r>
            <a:endParaRPr dirty="0">
              <a:solidFill>
                <a:schemeClr val="accent6"/>
              </a:solidFill>
            </a:endParaRPr>
          </a:p>
        </p:txBody>
      </p:sp>
      <p:pic>
        <p:nvPicPr>
          <p:cNvPr id="183" name="Google Shape;183;p30" descr="illustration03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2650" y="1496396"/>
            <a:ext cx="2267200" cy="3379807"/>
          </a:xfrm>
          <a:prstGeom prst="rect">
            <a:avLst/>
          </a:prstGeom>
          <a:ln/>
        </p:spPr>
        <p:style>
          <a:lnRef idx="3">
            <a:schemeClr val="lt1"/>
          </a:lnRef>
          <a:fillRef idx="1">
            <a:schemeClr val="accent1"/>
          </a:fillRef>
          <a:effectRef idx="1">
            <a:schemeClr val="accent1"/>
          </a:effectRef>
          <a:fontRef idx="minor">
            <a:schemeClr val="lt1"/>
          </a:fontRef>
        </p:style>
      </p:pic>
      <p:sp>
        <p:nvSpPr>
          <p:cNvPr id="185" name="Google Shape;185;p30"/>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additive="base">
                                        <p:cTn id="12" dur="500"/>
                                        <p:tgtEl>
                                          <p:spTgt spid="18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 calcmode="lin" valueType="num">
                                      <p:cBhvr additive="base">
                                        <p:cTn id="17" dur="5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8" name="Google Shape;140;p26">
            <a:extLst>
              <a:ext uri="{FF2B5EF4-FFF2-40B4-BE49-F238E27FC236}">
                <a16:creationId xmlns:a16="http://schemas.microsoft.com/office/drawing/2014/main" id="{C73F67FF-12B6-8049-B812-C9FCDE44CA59}"/>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0" name="Google Shape;190;p31"/>
          <p:cNvSpPr txBox="1"/>
          <p:nvPr/>
        </p:nvSpPr>
        <p:spPr>
          <a:xfrm>
            <a:off x="5074100" y="1997972"/>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sym typeface="Arial"/>
              </a:rPr>
              <a:t>happy</a:t>
            </a:r>
            <a:endParaRPr dirty="0">
              <a:solidFill>
                <a:schemeClr val="accent6"/>
              </a:solidFill>
            </a:endParaRPr>
          </a:p>
        </p:txBody>
      </p:sp>
      <p:sp>
        <p:nvSpPr>
          <p:cNvPr id="191" name="Google Shape;191;p31"/>
          <p:cNvSpPr txBox="1"/>
          <p:nvPr/>
        </p:nvSpPr>
        <p:spPr>
          <a:xfrm>
            <a:off x="5638800" y="2835320"/>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2"/>
                </a:solidFill>
                <a:sym typeface="Arial"/>
              </a:rPr>
              <a:t>joyful</a:t>
            </a:r>
            <a:endParaRPr dirty="0">
              <a:solidFill>
                <a:schemeClr val="accent2"/>
              </a:solidFill>
            </a:endParaRPr>
          </a:p>
        </p:txBody>
      </p:sp>
      <p:sp>
        <p:nvSpPr>
          <p:cNvPr id="192" name="Google Shape;192;p31"/>
          <p:cNvSpPr txBox="1"/>
          <p:nvPr/>
        </p:nvSpPr>
        <p:spPr>
          <a:xfrm>
            <a:off x="6087208" y="3603458"/>
            <a:ext cx="2599592"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3"/>
                </a:solidFill>
                <a:sym typeface="Arial"/>
              </a:rPr>
              <a:t>relaxed</a:t>
            </a:r>
            <a:endParaRPr dirty="0">
              <a:solidFill>
                <a:schemeClr val="accent3"/>
              </a:solidFill>
            </a:endParaRPr>
          </a:p>
        </p:txBody>
      </p:sp>
      <p:pic>
        <p:nvPicPr>
          <p:cNvPr id="193" name="Google Shape;193;p31" descr="illustration05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03198" y="1403646"/>
            <a:ext cx="2975692" cy="3486149"/>
          </a:xfrm>
          <a:prstGeom prst="rect">
            <a:avLst/>
          </a:prstGeom>
          <a:ln/>
        </p:spPr>
        <p:style>
          <a:lnRef idx="3">
            <a:schemeClr val="lt1"/>
          </a:lnRef>
          <a:fillRef idx="1">
            <a:schemeClr val="accent1"/>
          </a:fillRef>
          <a:effectRef idx="1">
            <a:schemeClr val="accent1"/>
          </a:effectRef>
          <a:fontRef idx="minor">
            <a:schemeClr val="lt1"/>
          </a:fontRef>
        </p:style>
      </p:pic>
      <p:sp>
        <p:nvSpPr>
          <p:cNvPr id="195" name="Google Shape;195;p31"/>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additive="base">
                                        <p:cTn id="17"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40;p26">
            <a:extLst>
              <a:ext uri="{FF2B5EF4-FFF2-40B4-BE49-F238E27FC236}">
                <a16:creationId xmlns:a16="http://schemas.microsoft.com/office/drawing/2014/main" id="{F7A7E8D6-DB6A-194C-BAFA-913697033E90}"/>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32"/>
          <p:cNvSpPr txBox="1"/>
          <p:nvPr/>
        </p:nvSpPr>
        <p:spPr>
          <a:xfrm>
            <a:off x="5411356" y="2295519"/>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1"/>
                </a:solidFill>
                <a:sym typeface="Arial"/>
              </a:rPr>
              <a:t>unsure</a:t>
            </a:r>
            <a:endParaRPr dirty="0">
              <a:solidFill>
                <a:schemeClr val="accent1"/>
              </a:solidFill>
            </a:endParaRPr>
          </a:p>
        </p:txBody>
      </p:sp>
      <p:sp>
        <p:nvSpPr>
          <p:cNvPr id="201" name="Google Shape;201;p32"/>
          <p:cNvSpPr txBox="1"/>
          <p:nvPr/>
        </p:nvSpPr>
        <p:spPr>
          <a:xfrm>
            <a:off x="6052286" y="3044319"/>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5"/>
                </a:solidFill>
                <a:sym typeface="Arial"/>
              </a:rPr>
              <a:t>worried</a:t>
            </a:r>
            <a:endParaRPr dirty="0">
              <a:solidFill>
                <a:schemeClr val="accent5"/>
              </a:solidFill>
            </a:endParaRPr>
          </a:p>
        </p:txBody>
      </p:sp>
      <p:pic>
        <p:nvPicPr>
          <p:cNvPr id="202" name="Google Shape;202;p32" descr="illustration06_final.gi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69150" y="1376505"/>
            <a:ext cx="3086099" cy="3617209"/>
          </a:xfrm>
          <a:prstGeom prst="rect">
            <a:avLst/>
          </a:prstGeom>
          <a:ln/>
        </p:spPr>
        <p:style>
          <a:lnRef idx="3">
            <a:schemeClr val="lt1"/>
          </a:lnRef>
          <a:fillRef idx="1">
            <a:schemeClr val="accent1"/>
          </a:fillRef>
          <a:effectRef idx="1">
            <a:schemeClr val="accent1"/>
          </a:effectRef>
          <a:fontRef idx="minor">
            <a:schemeClr val="lt1"/>
          </a:fontRef>
        </p:style>
      </p:pic>
      <p:sp>
        <p:nvSpPr>
          <p:cNvPr id="204" name="Google Shape;204;p32"/>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a:solidFill>
                  <a:schemeClr val="lt1"/>
                </a:solidFill>
                <a:latin typeface="Arial"/>
                <a:ea typeface="Arial"/>
                <a:cs typeface="Arial"/>
                <a:sym typeface="Arial"/>
              </a:rPr>
              <a:t>How might he be feeling?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additive="base">
                                        <p:cTn id="12" dur="500"/>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360</Words>
  <Application>Microsoft Macintosh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vt:lpstr>
      <vt:lpstr>Open Sans</vt:lpstr>
      <vt:lpstr>Arial</vt:lpstr>
      <vt:lpstr>Open Sans Light</vt:lpstr>
      <vt:lpstr>Myriad Pro</vt:lpstr>
      <vt:lpstr>Calibri</vt:lpstr>
      <vt:lpstr>Simple Light</vt:lpstr>
      <vt:lpstr>Office Theme</vt:lpstr>
      <vt:lpstr>PowerPoint Presentation</vt:lpstr>
      <vt:lpstr>What is empathy?</vt:lpstr>
      <vt:lpstr>Why is empathy important?</vt:lpstr>
      <vt:lpstr>How do you build empathy?</vt:lpstr>
      <vt:lpstr>PowerPoint Presentation</vt:lpstr>
      <vt:lpstr>PowerPoint Presentation</vt:lpstr>
      <vt:lpstr>PowerPoint Presentation</vt:lpstr>
      <vt:lpstr>PowerPoint Presentation</vt:lpstr>
      <vt:lpstr>PowerPoint Presentation</vt:lpstr>
      <vt:lpstr>PowerPoint Presentation</vt:lpstr>
      <vt:lpstr>What is empathy?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20</cp:revision>
  <dcterms:modified xsi:type="dcterms:W3CDTF">2023-09-25T00:13:50Z</dcterms:modified>
</cp:coreProperties>
</file>